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6" r:id="rId3"/>
    <p:sldId id="258" r:id="rId4"/>
    <p:sldId id="259" r:id="rId5"/>
    <p:sldId id="260" r:id="rId6"/>
    <p:sldId id="261" r:id="rId7"/>
    <p:sldId id="285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2" r:id="rId23"/>
    <p:sldId id="276" r:id="rId24"/>
    <p:sldId id="283" r:id="rId25"/>
    <p:sldId id="277" r:id="rId26"/>
    <p:sldId id="284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52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790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3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390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783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57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54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21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5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459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22A40-9E2A-4E85-82BB-13B280BFA3E4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24B68-2EA9-4495-A14C-BFCEC9AC7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64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10" Type="http://schemas.openxmlformats.org/officeDocument/2006/relationships/slide" Target="slide9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8" y="193852"/>
            <a:ext cx="85725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75" y="404664"/>
            <a:ext cx="8229600" cy="1512168"/>
          </a:xfrm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Основы алгоритмизации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9516"/>
            <a:ext cx="9144000" cy="711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Свойства алгоритмов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2403" y="3625005"/>
            <a:ext cx="1991725" cy="864096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 Black" panose="020B0A04020102020204" pitchFamily="34" charset="0"/>
              </a:rPr>
              <a:t>А</a:t>
            </a:r>
            <a:r>
              <a:rPr lang="ru-RU" sz="2400" b="1" dirty="0" smtClean="0">
                <a:latin typeface="Arial Black" panose="020B0A04020102020204" pitchFamily="34" charset="0"/>
              </a:rPr>
              <a:t>лгоритм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187624" y="4741558"/>
            <a:ext cx="2349185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конечность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124571" y="3482607"/>
            <a:ext cx="3141807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определенность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1695474" y="1992977"/>
            <a:ext cx="2606324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доступность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0" name="Скругленный прямоугольник 9">
            <a:hlinkClick r:id="rId6" action="ppaction://hlinksldjump"/>
          </p:cNvPr>
          <p:cNvSpPr/>
          <p:nvPr/>
        </p:nvSpPr>
        <p:spPr>
          <a:xfrm>
            <a:off x="4790611" y="2056562"/>
            <a:ext cx="2605958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массовость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6453194" y="3452341"/>
            <a:ext cx="2086025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Структура данных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2" name="Скругленный прямоугольник 11">
            <a:hlinkClick r:id="rId8" action="ppaction://hlinksldjump"/>
          </p:cNvPr>
          <p:cNvSpPr/>
          <p:nvPr/>
        </p:nvSpPr>
        <p:spPr>
          <a:xfrm>
            <a:off x="6022126" y="4741558"/>
            <a:ext cx="2798346" cy="86409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дискретность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363263" y="4455049"/>
            <a:ext cx="416234" cy="380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1"/>
          </p:cNvCxnSpPr>
          <p:nvPr/>
        </p:nvCxnSpPr>
        <p:spPr>
          <a:xfrm flipH="1" flipV="1">
            <a:off x="3276607" y="3960073"/>
            <a:ext cx="455796" cy="969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953042" y="2984911"/>
            <a:ext cx="447061" cy="5644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230039" y="2984911"/>
            <a:ext cx="379187" cy="5644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3"/>
          </p:cNvCxnSpPr>
          <p:nvPr/>
        </p:nvCxnSpPr>
        <p:spPr>
          <a:xfrm>
            <a:off x="5724128" y="4057053"/>
            <a:ext cx="72906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2" idx="1"/>
          </p:cNvCxnSpPr>
          <p:nvPr/>
        </p:nvCxnSpPr>
        <p:spPr>
          <a:xfrm>
            <a:off x="5419632" y="4489101"/>
            <a:ext cx="602494" cy="6845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Стрелка вправо 3">
            <a:hlinkClick r:id="rId9" action="ppaction://hlinksldjump"/>
          </p:cNvPr>
          <p:cNvSpPr/>
          <p:nvPr/>
        </p:nvSpPr>
        <p:spPr>
          <a:xfrm>
            <a:off x="7396569" y="5730729"/>
            <a:ext cx="1142651" cy="908720"/>
          </a:xfrm>
          <a:prstGeom prst="right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>
            <a:hlinkClick r:id="rId10" action="ppaction://hlinksldjump"/>
          </p:cNvPr>
          <p:cNvSpPr/>
          <p:nvPr/>
        </p:nvSpPr>
        <p:spPr>
          <a:xfrm>
            <a:off x="6253122" y="5713894"/>
            <a:ext cx="911166" cy="908719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37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2" y="-214983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Конечность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Алгоритм </a:t>
            </a:r>
            <a:r>
              <a:rPr lang="ru-RU" b="1" dirty="0">
                <a:latin typeface="Arial Black" panose="020B0A04020102020204" pitchFamily="34" charset="0"/>
              </a:rPr>
              <a:t>должен всегда заканчиваться после конечного, пусть даже большого числа шагов.</a:t>
            </a:r>
          </a:p>
        </p:txBody>
      </p:sp>
      <p:sp>
        <p:nvSpPr>
          <p:cNvPr id="7" name="Стрелка вверх 6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54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Определенность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Каждый </a:t>
            </a:r>
            <a:r>
              <a:rPr lang="ru-RU" b="1" dirty="0">
                <a:latin typeface="Arial Black" panose="020B0A04020102020204" pitchFamily="34" charset="0"/>
              </a:rPr>
              <a:t>шаг алгоритма должен быть точно определен, действия должны быть строго и однозначно описаны для каждого возможного случая.</a:t>
            </a:r>
          </a:p>
        </p:txBody>
      </p:sp>
      <p:sp>
        <p:nvSpPr>
          <p:cNvPr id="6" name="Стрелка вверх 5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6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Доступность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У </a:t>
            </a:r>
            <a:r>
              <a:rPr lang="ru-RU" b="1" dirty="0">
                <a:latin typeface="Arial Black" panose="020B0A04020102020204" pitchFamily="34" charset="0"/>
              </a:rPr>
              <a:t>каждого исполнителя есть своя система команд, в области которой все понимается и интерпретируется им однозначно.</a:t>
            </a:r>
          </a:p>
          <a:p>
            <a:endParaRPr lang="ru-RU" dirty="0"/>
          </a:p>
        </p:txBody>
      </p:sp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90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Массовость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Алгоритмы </a:t>
            </a:r>
            <a:r>
              <a:rPr lang="ru-RU" b="1" dirty="0">
                <a:latin typeface="Arial Black" panose="020B0A04020102020204" pitchFamily="34" charset="0"/>
              </a:rPr>
              <a:t>должны быть широко применимыми.</a:t>
            </a:r>
          </a:p>
          <a:p>
            <a:endParaRPr lang="ru-RU" dirty="0"/>
          </a:p>
        </p:txBody>
      </p:sp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19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Структура данных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Алгоритм </a:t>
            </a:r>
            <a:r>
              <a:rPr lang="ru-RU" b="1" dirty="0">
                <a:latin typeface="Arial Black" panose="020B0A04020102020204" pitchFamily="34" charset="0"/>
              </a:rPr>
              <a:t>всегда имеет входные и выходные данные. </a:t>
            </a:r>
          </a:p>
        </p:txBody>
      </p:sp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61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Дискретность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Все </a:t>
            </a:r>
            <a:r>
              <a:rPr lang="ru-RU" b="1" dirty="0">
                <a:latin typeface="Arial Black" panose="020B0A04020102020204" pitchFamily="34" charset="0"/>
              </a:rPr>
              <a:t>операции, предусмотренные алгоритмом, должны быть представлены простыми шагами, каждый шаг можно выполнить однозначно и за конечный отрезок времени.</a:t>
            </a:r>
          </a:p>
          <a:p>
            <a:pPr marL="0" indent="0" algn="just">
              <a:buNone/>
            </a:pP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7380312" y="5445224"/>
            <a:ext cx="1224136" cy="1152128"/>
          </a:xfrm>
          <a:prstGeom prst="up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53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24" y="-143090"/>
            <a:ext cx="9468544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547664" y="188639"/>
            <a:ext cx="6192688" cy="192738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Arial Black" panose="020B0A04020102020204" pitchFamily="34" charset="0"/>
              </a:rPr>
              <a:t>Формы представления алгоритмов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0" y="2996038"/>
            <a:ext cx="2327653" cy="100811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Arial Black" panose="020B0A04020102020204" pitchFamily="34" charset="0"/>
              </a:rPr>
              <a:t>Словесная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7824" y="3827427"/>
            <a:ext cx="2700300" cy="100811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Arial Black" panose="020B0A04020102020204" pitchFamily="34" charset="0"/>
              </a:rPr>
              <a:t>Графическая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2160" y="3446518"/>
            <a:ext cx="2664296" cy="108012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Arial Black" panose="020B0A04020102020204" pitchFamily="34" charset="0"/>
              </a:rPr>
              <a:t>Программная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706965" y="2116026"/>
            <a:ext cx="1800200" cy="8304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4644008" y="2116026"/>
            <a:ext cx="36004" cy="17114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16216" y="2116026"/>
            <a:ext cx="936104" cy="133049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71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263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Г</a:t>
            </a:r>
            <a:r>
              <a:rPr lang="ru-RU" b="1" dirty="0" smtClean="0">
                <a:latin typeface="Arial Black" panose="020B0A04020102020204" pitchFamily="34" charset="0"/>
              </a:rPr>
              <a:t>рафический способ представления алгоритма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i="1" dirty="0" smtClean="0"/>
          </a:p>
          <a:p>
            <a:pPr marL="0" indent="0" algn="just">
              <a:buNone/>
            </a:pPr>
            <a:r>
              <a:rPr lang="ru-RU" b="1" i="1" u="sng" dirty="0" smtClean="0">
                <a:latin typeface="Arial Black" panose="020B0A04020102020204" pitchFamily="34" charset="0"/>
              </a:rPr>
              <a:t>Блок-схема </a:t>
            </a:r>
            <a:r>
              <a:rPr lang="ru-RU" b="1" dirty="0" smtClean="0">
                <a:latin typeface="Arial Black" panose="020B0A04020102020204" pitchFamily="34" charset="0"/>
              </a:rPr>
              <a:t>– это графическое изображение алгоритма в виде плоских геометрических фигур (блоков), соединённых линиями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62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37704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Для отображения алгоритма в виде блок- схемы используется стандартный набор графических объектов (блоков)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395713"/>
              </p:ext>
            </p:extLst>
          </p:nvPr>
        </p:nvGraphicFramePr>
        <p:xfrm>
          <a:off x="467544" y="1639044"/>
          <a:ext cx="8229600" cy="4622304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3538736"/>
                <a:gridCol w="4690864"/>
              </a:tblGrid>
              <a:tr h="96470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начало или конец процесса</a:t>
                      </a:r>
                      <a:endParaRPr lang="ru-RU" sz="2400" b="1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85610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какое-либо действие или процесс</a:t>
                      </a:r>
                      <a:endParaRPr lang="ru-RU" sz="2400" b="1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проверка условия для принятия решений</a:t>
                      </a:r>
                      <a:endParaRPr lang="ru-RU" sz="2400" b="1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ввод (вывод) данных</a:t>
                      </a:r>
                      <a:endParaRPr lang="ru-RU" sz="2400" b="1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 Black" panose="020B0A04020102020204" pitchFamily="34" charset="0"/>
                        </a:rPr>
                        <a:t>Организация цикла</a:t>
                      </a:r>
                      <a:endParaRPr lang="ru-RU" sz="2400" b="1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1403648" y="1916832"/>
            <a:ext cx="854710" cy="431800"/>
          </a:xfrm>
          <a:prstGeom prst="ellipse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4275" y="2780928"/>
            <a:ext cx="973455" cy="508000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Блок-схема: решение 6"/>
          <p:cNvSpPr/>
          <p:nvPr/>
        </p:nvSpPr>
        <p:spPr>
          <a:xfrm>
            <a:off x="1322238" y="3607296"/>
            <a:ext cx="1193800" cy="685800"/>
          </a:xfrm>
          <a:prstGeom prst="flowChartDecision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Блок-схема: данные 7"/>
          <p:cNvSpPr/>
          <p:nvPr/>
        </p:nvSpPr>
        <p:spPr>
          <a:xfrm flipV="1">
            <a:off x="1403648" y="4581128"/>
            <a:ext cx="1422400" cy="610344"/>
          </a:xfrm>
          <a:prstGeom prst="flowChartInputOutpu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Шестиугольник 8"/>
          <p:cNvSpPr/>
          <p:nvPr/>
        </p:nvSpPr>
        <p:spPr>
          <a:xfrm>
            <a:off x="1547664" y="5445224"/>
            <a:ext cx="1278384" cy="576064"/>
          </a:xfrm>
          <a:prstGeom prst="hexagon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2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2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" y="0"/>
            <a:ext cx="9144000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Arial Black" panose="020B0A04020102020204" pitchFamily="34" charset="0"/>
              </a:rPr>
              <a:t>Алгоритм?</a:t>
            </a:r>
            <a:r>
              <a:rPr lang="en-US" sz="4800" b="1" dirty="0" smtClean="0">
                <a:latin typeface="Arial Black" panose="020B0A04020102020204" pitchFamily="34" charset="0"/>
              </a:rPr>
              <a:t>   </a:t>
            </a:r>
            <a:endParaRPr lang="ru-RU" sz="48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4000" b="1" dirty="0">
                <a:latin typeface="Arial Black" panose="020B0A04020102020204" pitchFamily="34" charset="0"/>
                <a:cs typeface="Aharoni" panose="02010803020104030203" pitchFamily="2" charset="-79"/>
              </a:rPr>
              <a:t>Возьми что </a:t>
            </a:r>
            <a:r>
              <a:rPr lang="ru-RU" sz="40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нужно</a:t>
            </a:r>
          </a:p>
          <a:p>
            <a:pPr lvl="0" algn="ctr"/>
            <a:endParaRPr lang="ru-RU" sz="40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ru-RU" sz="4000" b="1" dirty="0">
                <a:latin typeface="Arial Black" panose="020B0A04020102020204" pitchFamily="34" charset="0"/>
                <a:cs typeface="Aharoni" panose="02010803020104030203" pitchFamily="2" charset="-79"/>
              </a:rPr>
              <a:t>Сделай как </a:t>
            </a:r>
            <a:r>
              <a:rPr lang="ru-RU" sz="40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следует</a:t>
            </a:r>
          </a:p>
          <a:p>
            <a:pPr lvl="0" algn="ctr"/>
            <a:endParaRPr lang="ru-RU" sz="40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ru-RU" sz="4000" b="1" dirty="0">
                <a:latin typeface="Arial Black" panose="020B0A04020102020204" pitchFamily="34" charset="0"/>
                <a:cs typeface="Aharoni" panose="02010803020104030203" pitchFamily="2" charset="-79"/>
              </a:rPr>
              <a:t>Получишь то, что желаешь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825" y="0"/>
            <a:ext cx="1986671" cy="198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7871467" y="5705872"/>
            <a:ext cx="1008112" cy="1152128"/>
          </a:xfrm>
          <a:prstGeom prst="actionButtonHome">
            <a:avLst/>
          </a:prstGeom>
          <a:ln w="1905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54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7" y="-195263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Разновидности алгоритмических конструкций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>
                <a:latin typeface="Arial Black" panose="020B0A04020102020204" pitchFamily="34" charset="0"/>
              </a:rPr>
              <a:t>Линейная</a:t>
            </a:r>
            <a:endParaRPr lang="ru-RU" b="1" dirty="0" smtClean="0">
              <a:latin typeface="Arial Black" panose="020B0A04020102020204" pitchFamily="34" charset="0"/>
            </a:endParaRPr>
          </a:p>
          <a:p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b="1" dirty="0" smtClean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Р</a:t>
            </a:r>
            <a:r>
              <a:rPr lang="ru-RU" b="1" dirty="0" smtClean="0">
                <a:latin typeface="Arial Black" panose="020B0A04020102020204" pitchFamily="34" charset="0"/>
              </a:rPr>
              <a:t>азветвляющаяся</a:t>
            </a:r>
          </a:p>
          <a:p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b="1" dirty="0" smtClean="0">
                <a:latin typeface="Arial Black" panose="020B0A04020102020204" pitchFamily="34" charset="0"/>
              </a:rPr>
              <a:t> Циклическая</a:t>
            </a:r>
            <a:endParaRPr lang="ru-RU" b="1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33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25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21"/>
            <a:ext cx="8229600" cy="135416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Arial Black" panose="020B0A04020102020204" pitchFamily="34" charset="0"/>
              </a:rPr>
              <a:t>Линейная конструкция 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07901"/>
            <a:ext cx="8229600" cy="555009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u="sng" dirty="0" smtClean="0">
                <a:latin typeface="Arial Black" panose="020B0A04020102020204" pitchFamily="34" charset="0"/>
              </a:rPr>
              <a:t>Линейная конструкция </a:t>
            </a:r>
            <a:r>
              <a:rPr lang="ru-RU" b="1" dirty="0" smtClean="0">
                <a:latin typeface="Arial Black" panose="020B0A04020102020204" pitchFamily="34" charset="0"/>
              </a:rPr>
              <a:t>предполагает процесс выполнения последовательных шагов, причем данная последовательность не изменяется</a:t>
            </a:r>
            <a:endParaRPr lang="ru-RU" b="1" dirty="0">
              <a:latin typeface="Arial Black" panose="020B0A04020102020204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276889" y="2960948"/>
            <a:ext cx="1368152" cy="1008112"/>
            <a:chOff x="5276889" y="2960948"/>
            <a:chExt cx="1368152" cy="1008112"/>
          </a:xfrm>
        </p:grpSpPr>
        <p:sp>
          <p:nvSpPr>
            <p:cNvPr id="4" name="Овал 3"/>
            <p:cNvSpPr/>
            <p:nvPr/>
          </p:nvSpPr>
          <p:spPr>
            <a:xfrm>
              <a:off x="5276889" y="2960948"/>
              <a:ext cx="1368152" cy="648072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начало</a:t>
              </a:r>
              <a:endParaRPr lang="ru-RU" b="1" dirty="0"/>
            </a:p>
          </p:txBody>
        </p:sp>
        <p:cxnSp>
          <p:nvCxnSpPr>
            <p:cNvPr id="6" name="Прямая со стрелкой 5"/>
            <p:cNvCxnSpPr>
              <a:stCxn id="4" idx="4"/>
            </p:cNvCxnSpPr>
            <p:nvPr/>
          </p:nvCxnSpPr>
          <p:spPr>
            <a:xfrm>
              <a:off x="5960965" y="3609020"/>
              <a:ext cx="0" cy="36004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Овал 7"/>
          <p:cNvSpPr/>
          <p:nvPr/>
        </p:nvSpPr>
        <p:spPr>
          <a:xfrm>
            <a:off x="5440853" y="5949280"/>
            <a:ext cx="1363393" cy="648072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конец</a:t>
            </a:r>
            <a:endParaRPr lang="ru-RU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5276888" y="3978188"/>
            <a:ext cx="1527359" cy="962980"/>
            <a:chOff x="5276888" y="3978188"/>
            <a:chExt cx="1527359" cy="9629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276888" y="3978188"/>
              <a:ext cx="1527359" cy="648072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Действие 1</a:t>
              </a:r>
              <a:endParaRPr lang="ru-RU" b="1" dirty="0"/>
            </a:p>
          </p:txBody>
        </p:sp>
        <p:cxnSp>
          <p:nvCxnSpPr>
            <p:cNvPr id="10" name="Прямая со стрелкой 9"/>
            <p:cNvCxnSpPr>
              <a:stCxn id="7" idx="2"/>
              <a:endCxn id="11" idx="0"/>
            </p:cNvCxnSpPr>
            <p:nvPr/>
          </p:nvCxnSpPr>
          <p:spPr>
            <a:xfrm>
              <a:off x="6040568" y="4626260"/>
              <a:ext cx="0" cy="31490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5276889" y="4941168"/>
            <a:ext cx="1527357" cy="1008112"/>
            <a:chOff x="5276889" y="4941168"/>
            <a:chExt cx="1527357" cy="100811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276889" y="4941168"/>
              <a:ext cx="1527357" cy="648072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Действие 2</a:t>
              </a:r>
              <a:endParaRPr lang="ru-RU" b="1" dirty="0"/>
            </a:p>
          </p:txBody>
        </p:sp>
        <p:cxnSp>
          <p:nvCxnSpPr>
            <p:cNvPr id="14" name="Прямая со стрелкой 13"/>
            <p:cNvCxnSpPr>
              <a:endCxn id="8" idx="0"/>
            </p:cNvCxnSpPr>
            <p:nvPr/>
          </p:nvCxnSpPr>
          <p:spPr>
            <a:xfrm>
              <a:off x="6122550" y="5589240"/>
              <a:ext cx="0" cy="36004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515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039236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 линейной конструкции алгоритма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3311593" y="1556792"/>
            <a:ext cx="2772576" cy="4824536"/>
            <a:chOff x="3275856" y="1448214"/>
            <a:chExt cx="2808313" cy="4933114"/>
          </a:xfrm>
        </p:grpSpPr>
        <p:sp>
          <p:nvSpPr>
            <p:cNvPr id="4" name="Овал 3"/>
            <p:cNvSpPr/>
            <p:nvPr/>
          </p:nvSpPr>
          <p:spPr>
            <a:xfrm>
              <a:off x="3707904" y="1448214"/>
              <a:ext cx="1687727" cy="576064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Начало</a:t>
              </a:r>
              <a:endParaRPr lang="ru-RU" b="1" dirty="0"/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>
              <a:off x="4621680" y="1988840"/>
              <a:ext cx="0" cy="21602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>
              <a:off x="4684486" y="2708920"/>
              <a:ext cx="0" cy="21602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643741" y="3861048"/>
              <a:ext cx="0" cy="2880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3311592" y="4293096"/>
              <a:ext cx="2772576" cy="51300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Солим </a:t>
              </a:r>
              <a:endParaRPr lang="ru-RU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311593" y="5022126"/>
              <a:ext cx="2772576" cy="49510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Заправляем сметаной </a:t>
              </a:r>
              <a:endParaRPr lang="ru-RU" b="1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4713384" y="4149080"/>
              <a:ext cx="0" cy="14401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4697881" y="4806102"/>
              <a:ext cx="15503" cy="21602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5" name="Прямоугольник 24"/>
            <p:cNvSpPr/>
            <p:nvPr/>
          </p:nvSpPr>
          <p:spPr>
            <a:xfrm>
              <a:off x="3311592" y="2924944"/>
              <a:ext cx="2772576" cy="50405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Нарезаем огурцы</a:t>
              </a:r>
              <a:endParaRPr lang="ru-RU" b="1" dirty="0"/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>
              <a:off x="4697880" y="3429000"/>
              <a:ext cx="0" cy="15641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3311592" y="3586514"/>
              <a:ext cx="2772576" cy="56256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Кладем в миску</a:t>
              </a:r>
              <a:endParaRPr lang="ru-RU" b="1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275856" y="2204864"/>
              <a:ext cx="2808312" cy="504056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Нарезаем помидоры</a:t>
              </a:r>
              <a:endParaRPr lang="ru-RU" b="1" dirty="0"/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4713384" y="5517232"/>
              <a:ext cx="0" cy="28803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33" name="Овал 32"/>
            <p:cNvSpPr/>
            <p:nvPr/>
          </p:nvSpPr>
          <p:spPr>
            <a:xfrm>
              <a:off x="3923928" y="5805264"/>
              <a:ext cx="1872208" cy="576064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Конец </a:t>
              </a:r>
              <a:endParaRPr lang="ru-RU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2990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Разветвляющаяся конструкция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b="1" i="1" u="sng" dirty="0">
                <a:latin typeface="Arial Black" panose="020B0A04020102020204" pitchFamily="34" charset="0"/>
              </a:rPr>
              <a:t>Разветвляющаяся конструкция</a:t>
            </a:r>
            <a:r>
              <a:rPr lang="ru-RU" sz="3000" i="1" u="sng" dirty="0">
                <a:latin typeface="Arial Black" panose="020B0A04020102020204" pitchFamily="34" charset="0"/>
              </a:rPr>
              <a:t> </a:t>
            </a:r>
            <a:r>
              <a:rPr lang="ru-RU" sz="3000" b="1" dirty="0">
                <a:latin typeface="Arial Black" panose="020B0A04020102020204" pitchFamily="34" charset="0"/>
              </a:rPr>
              <a:t>предполагает выбор шага для выполнения на основе проверки истинности какого-либо условия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499992" y="3356992"/>
            <a:ext cx="3312368" cy="792088"/>
            <a:chOff x="4499992" y="3356992"/>
            <a:chExt cx="3312368" cy="792088"/>
          </a:xfrm>
        </p:grpSpPr>
        <p:sp>
          <p:nvSpPr>
            <p:cNvPr id="4" name="Ромб 3"/>
            <p:cNvSpPr/>
            <p:nvPr/>
          </p:nvSpPr>
          <p:spPr>
            <a:xfrm>
              <a:off x="5059288" y="3356992"/>
              <a:ext cx="2105000" cy="792088"/>
            </a:xfrm>
            <a:prstGeom prst="diamond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Условие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cxnSp>
          <p:nvCxnSpPr>
            <p:cNvPr id="6" name="Прямая соединительная линия 5"/>
            <p:cNvCxnSpPr>
              <a:stCxn id="4" idx="1"/>
            </p:cNvCxnSpPr>
            <p:nvPr/>
          </p:nvCxnSpPr>
          <p:spPr>
            <a:xfrm flipH="1">
              <a:off x="4499992" y="3753036"/>
              <a:ext cx="55929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8" name="Прямая соединительная линия 7"/>
            <p:cNvCxnSpPr>
              <a:stCxn id="4" idx="3"/>
            </p:cNvCxnSpPr>
            <p:nvPr/>
          </p:nvCxnSpPr>
          <p:spPr>
            <a:xfrm>
              <a:off x="7164288" y="3753036"/>
              <a:ext cx="6480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4499992" y="3753036"/>
              <a:ext cx="0" cy="39604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7812360" y="3753036"/>
              <a:ext cx="0" cy="39604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3635896" y="4149080"/>
            <a:ext cx="1872208" cy="1224136"/>
            <a:chOff x="3635896" y="4149080"/>
            <a:chExt cx="1872208" cy="122413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3635896" y="4149080"/>
              <a:ext cx="1872208" cy="792088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Действие 1</a:t>
              </a:r>
              <a:endParaRPr lang="ru-RU" b="1" dirty="0"/>
            </a:p>
          </p:txBody>
        </p:sp>
        <p:cxnSp>
          <p:nvCxnSpPr>
            <p:cNvPr id="16" name="Прямая со стрелкой 15"/>
            <p:cNvCxnSpPr>
              <a:stCxn id="13" idx="2"/>
            </p:cNvCxnSpPr>
            <p:nvPr/>
          </p:nvCxnSpPr>
          <p:spPr>
            <a:xfrm>
              <a:off x="4572000" y="4941168"/>
              <a:ext cx="0" cy="43204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grpSp>
        <p:nvGrpSpPr>
          <p:cNvPr id="5" name="Группа 4"/>
          <p:cNvGrpSpPr/>
          <p:nvPr/>
        </p:nvGrpSpPr>
        <p:grpSpPr>
          <a:xfrm>
            <a:off x="6804248" y="4149080"/>
            <a:ext cx="1944216" cy="1224136"/>
            <a:chOff x="6804248" y="4149080"/>
            <a:chExt cx="1944216" cy="12241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804248" y="4149080"/>
              <a:ext cx="1944216" cy="792088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Действие 2</a:t>
              </a:r>
              <a:endParaRPr lang="ru-RU" b="1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7856467" y="4941168"/>
              <a:ext cx="0" cy="43204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4555232" y="335699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36296" y="33569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Нет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25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4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96944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 разветвляющейся конструкции алгоритма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000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2641282" y="1556792"/>
            <a:ext cx="3960440" cy="4956607"/>
            <a:chOff x="2123728" y="1556792"/>
            <a:chExt cx="4464496" cy="5160686"/>
          </a:xfrm>
        </p:grpSpPr>
        <p:sp>
          <p:nvSpPr>
            <p:cNvPr id="5" name="Овал 4"/>
            <p:cNvSpPr/>
            <p:nvPr/>
          </p:nvSpPr>
          <p:spPr>
            <a:xfrm>
              <a:off x="3981750" y="1556792"/>
              <a:ext cx="1471352" cy="408158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Начало</a:t>
              </a:r>
              <a:endParaRPr lang="ru-RU" sz="1600" b="1" dirty="0"/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>
              <a:off x="4778376" y="1939841"/>
              <a:ext cx="0" cy="15305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>
              <a:off x="4833129" y="2450038"/>
              <a:ext cx="0" cy="15305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4797608" y="3266353"/>
              <a:ext cx="0" cy="20407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3636247" y="3572471"/>
              <a:ext cx="2417118" cy="363479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Солим </a:t>
              </a:r>
              <a:endParaRPr lang="ru-RU" sz="1600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636248" y="4089009"/>
              <a:ext cx="2417118" cy="350797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Заправляем сметаной </a:t>
              </a:r>
              <a:endParaRPr lang="ru-RU" sz="1600" b="1" dirty="0"/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4858323" y="3470432"/>
              <a:ext cx="0" cy="10203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4844807" y="3935950"/>
              <a:ext cx="13515" cy="15305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3636247" y="2603097"/>
              <a:ext cx="2417118" cy="357138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Нарезаем огурцы</a:t>
              </a:r>
              <a:endParaRPr lang="ru-RU" sz="1600" b="1" dirty="0"/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>
              <a:off x="4844806" y="2960235"/>
              <a:ext cx="0" cy="11082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3636247" y="3071838"/>
              <a:ext cx="2417118" cy="398594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Кладем в миску</a:t>
              </a:r>
              <a:endParaRPr lang="ru-RU" sz="16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05093" y="2092900"/>
              <a:ext cx="2448272" cy="357138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Нарезаем помидоры</a:t>
              </a:r>
              <a:endParaRPr lang="ru-RU" sz="1600" b="1" dirty="0"/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>
              <a:off x="4858323" y="6105241"/>
              <a:ext cx="0" cy="20407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18" name="Овал 17"/>
            <p:cNvSpPr/>
            <p:nvPr/>
          </p:nvSpPr>
          <p:spPr>
            <a:xfrm>
              <a:off x="4042232" y="6309320"/>
              <a:ext cx="1632181" cy="408158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Конец </a:t>
              </a:r>
              <a:endParaRPr lang="ru-RU" sz="1600" b="1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649764" y="4581128"/>
              <a:ext cx="2417118" cy="350797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Пробуем на вкус</a:t>
              </a:r>
              <a:endParaRPr lang="ru-RU" sz="1600" b="1" dirty="0"/>
            </a:p>
          </p:txBody>
        </p:sp>
        <p:sp>
          <p:nvSpPr>
            <p:cNvPr id="20" name="Ромб 19"/>
            <p:cNvSpPr/>
            <p:nvPr/>
          </p:nvSpPr>
          <p:spPr>
            <a:xfrm>
              <a:off x="3649764" y="5030655"/>
              <a:ext cx="2417117" cy="443993"/>
            </a:xfrm>
            <a:prstGeom prst="diamond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Соли мало?</a:t>
              </a:r>
              <a:endParaRPr lang="ru-RU" sz="1600" b="1" dirty="0"/>
            </a:p>
          </p:txBody>
        </p:sp>
        <p:cxnSp>
          <p:nvCxnSpPr>
            <p:cNvPr id="22" name="Прямая соединительная линия 21"/>
            <p:cNvCxnSpPr>
              <a:stCxn id="20" idx="1"/>
            </p:cNvCxnSpPr>
            <p:nvPr/>
          </p:nvCxnSpPr>
          <p:spPr>
            <a:xfrm flipH="1" flipV="1">
              <a:off x="2915816" y="5252651"/>
              <a:ext cx="733948" cy="1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4" name="Прямая соединительная линия 23"/>
            <p:cNvCxnSpPr>
              <a:stCxn id="20" idx="3"/>
            </p:cNvCxnSpPr>
            <p:nvPr/>
          </p:nvCxnSpPr>
          <p:spPr>
            <a:xfrm flipV="1">
              <a:off x="6066881" y="5252651"/>
              <a:ext cx="521343" cy="1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2915816" y="5252652"/>
              <a:ext cx="0" cy="22199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2123728" y="5474648"/>
              <a:ext cx="1481365" cy="57368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Добавляем соль</a:t>
              </a:r>
              <a:endParaRPr lang="ru-RU" sz="1600" b="1" dirty="0"/>
            </a:p>
          </p:txBody>
        </p:sp>
        <p:cxnSp>
          <p:nvCxnSpPr>
            <p:cNvPr id="29" name="Прямая соединительная линия 28"/>
            <p:cNvCxnSpPr>
              <a:stCxn id="27" idx="2"/>
            </p:cNvCxnSpPr>
            <p:nvPr/>
          </p:nvCxnSpPr>
          <p:spPr>
            <a:xfrm flipH="1">
              <a:off x="2864410" y="6048333"/>
              <a:ext cx="1" cy="158947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864410" y="6207280"/>
              <a:ext cx="1993913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6588224" y="5252652"/>
              <a:ext cx="0" cy="954628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4833129" y="6207280"/>
              <a:ext cx="1755095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3530608" y="4737167"/>
            <a:ext cx="61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 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6125744" y="4702961"/>
            <a:ext cx="61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99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263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Циклическая конструкция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256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800" b="1" i="1" u="sng" dirty="0" smtClean="0"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2800" b="1" i="1" u="sng" dirty="0" smtClean="0">
                <a:latin typeface="Arial Black" panose="020B0A04020102020204" pitchFamily="34" charset="0"/>
              </a:rPr>
              <a:t>Циклическая </a:t>
            </a:r>
            <a:r>
              <a:rPr lang="ru-RU" sz="2800" b="1" i="1" u="sng" dirty="0">
                <a:latin typeface="Arial Black" panose="020B0A04020102020204" pitchFamily="34" charset="0"/>
              </a:rPr>
              <a:t>конструкция</a:t>
            </a:r>
            <a:r>
              <a:rPr lang="ru-RU" sz="2800" i="1" u="sng" dirty="0">
                <a:latin typeface="Arial Black" panose="020B0A04020102020204" pitchFamily="34" charset="0"/>
              </a:rPr>
              <a:t> </a:t>
            </a:r>
            <a:r>
              <a:rPr lang="ru-RU" sz="2800" b="1" dirty="0">
                <a:latin typeface="Arial Black" panose="020B0A04020102020204" pitchFamily="34" charset="0"/>
              </a:rPr>
              <a:t>описывает некоторый процесс, который многократно повторяется.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4941168"/>
            <a:ext cx="1368152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Действие 1</a:t>
            </a:r>
            <a:endParaRPr lang="ru-RU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499268" y="3717032"/>
            <a:ext cx="1908212" cy="1224136"/>
            <a:chOff x="5446331" y="3717032"/>
            <a:chExt cx="1908212" cy="1224136"/>
          </a:xfrm>
        </p:grpSpPr>
        <p:sp>
          <p:nvSpPr>
            <p:cNvPr id="5" name="Ромб 4"/>
            <p:cNvSpPr/>
            <p:nvPr/>
          </p:nvSpPr>
          <p:spPr>
            <a:xfrm>
              <a:off x="5446331" y="3933056"/>
              <a:ext cx="1908212" cy="720080"/>
            </a:xfrm>
            <a:prstGeom prst="diamond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условие</a:t>
              </a:r>
              <a:endParaRPr lang="ru-RU" sz="1600" b="1" dirty="0"/>
            </a:p>
          </p:txBody>
        </p:sp>
        <p:cxnSp>
          <p:nvCxnSpPr>
            <p:cNvPr id="7" name="Прямая соединительная линия 6"/>
            <p:cNvCxnSpPr>
              <a:stCxn id="5" idx="2"/>
              <a:endCxn id="8" idx="0"/>
            </p:cNvCxnSpPr>
            <p:nvPr/>
          </p:nvCxnSpPr>
          <p:spPr>
            <a:xfrm>
              <a:off x="6400437" y="4653136"/>
              <a:ext cx="26838" cy="288032"/>
            </a:xfrm>
            <a:prstGeom prst="lin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6" name="Прямая соединительная линия 15"/>
            <p:cNvCxnSpPr>
              <a:endCxn id="5" idx="0"/>
            </p:cNvCxnSpPr>
            <p:nvPr/>
          </p:nvCxnSpPr>
          <p:spPr>
            <a:xfrm>
              <a:off x="6382435" y="3717032"/>
              <a:ext cx="18002" cy="216024"/>
            </a:xfrm>
            <a:prstGeom prst="lin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5148064" y="3933056"/>
            <a:ext cx="1332148" cy="1872208"/>
            <a:chOff x="5148064" y="3933056"/>
            <a:chExt cx="1332148" cy="1872208"/>
          </a:xfrm>
        </p:grpSpPr>
        <p:cxnSp>
          <p:nvCxnSpPr>
            <p:cNvPr id="10" name="Прямая соединительная линия 9"/>
            <p:cNvCxnSpPr>
              <a:stCxn id="8" idx="2"/>
            </p:cNvCxnSpPr>
            <p:nvPr/>
          </p:nvCxnSpPr>
          <p:spPr>
            <a:xfrm>
              <a:off x="6480212" y="5517232"/>
              <a:ext cx="0" cy="28803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5148064" y="5805264"/>
              <a:ext cx="1296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5148064" y="3933056"/>
              <a:ext cx="0" cy="187220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5148064" y="3933056"/>
              <a:ext cx="115212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Группа 3"/>
          <p:cNvGrpSpPr/>
          <p:nvPr/>
        </p:nvGrpSpPr>
        <p:grpSpPr>
          <a:xfrm>
            <a:off x="7407480" y="4293096"/>
            <a:ext cx="116848" cy="1368152"/>
            <a:chOff x="7407480" y="4293096"/>
            <a:chExt cx="116848" cy="1368152"/>
          </a:xfrm>
        </p:grpSpPr>
        <p:cxnSp>
          <p:nvCxnSpPr>
            <p:cNvPr id="23" name="Прямая соединительная линия 22"/>
            <p:cNvCxnSpPr>
              <a:stCxn id="5" idx="3"/>
            </p:cNvCxnSpPr>
            <p:nvPr/>
          </p:nvCxnSpPr>
          <p:spPr>
            <a:xfrm>
              <a:off x="7407480" y="4293096"/>
              <a:ext cx="10801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7524328" y="4293096"/>
              <a:ext cx="0" cy="136815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Прямоугольник 27"/>
          <p:cNvSpPr/>
          <p:nvPr/>
        </p:nvSpPr>
        <p:spPr>
          <a:xfrm>
            <a:off x="6876256" y="5711138"/>
            <a:ext cx="1505744" cy="6701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Действие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53902" y="3825044"/>
            <a:ext cx="4575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761531" y="4559171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Нет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087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8" grpId="0" animBg="1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93" y="-167585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 циклической конструкции алгоритма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/>
          </a:p>
        </p:txBody>
      </p:sp>
      <p:grpSp>
        <p:nvGrpSpPr>
          <p:cNvPr id="54" name="Группа 53"/>
          <p:cNvGrpSpPr/>
          <p:nvPr/>
        </p:nvGrpSpPr>
        <p:grpSpPr>
          <a:xfrm>
            <a:off x="2483768" y="1912684"/>
            <a:ext cx="4540062" cy="3300423"/>
            <a:chOff x="2267744" y="3212976"/>
            <a:chExt cx="4540062" cy="330042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969535" y="3492761"/>
              <a:ext cx="2144218" cy="34910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Солим </a:t>
              </a:r>
              <a:endParaRPr lang="ru-RU" sz="1600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69536" y="3988873"/>
              <a:ext cx="2144218" cy="33692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Заправляем сметаной </a:t>
              </a:r>
              <a:endParaRPr lang="ru-RU" sz="1600" b="1" dirty="0"/>
            </a:p>
          </p:txBody>
        </p:sp>
        <p:cxnSp>
          <p:nvCxnSpPr>
            <p:cNvPr id="17" name="Прямая со стрелкой 16"/>
            <p:cNvCxnSpPr/>
            <p:nvPr/>
          </p:nvCxnSpPr>
          <p:spPr>
            <a:xfrm>
              <a:off x="5053634" y="5925373"/>
              <a:ext cx="0" cy="196009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18" name="Овал 17"/>
            <p:cNvSpPr/>
            <p:nvPr/>
          </p:nvSpPr>
          <p:spPr>
            <a:xfrm>
              <a:off x="4329683" y="6121382"/>
              <a:ext cx="1447903" cy="392017"/>
            </a:xfrm>
            <a:prstGeom prst="ellips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Конец </a:t>
              </a:r>
              <a:endParaRPr lang="ru-RU" sz="1600" b="1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981526" y="4461531"/>
              <a:ext cx="2144218" cy="33692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Пробуем на вкус</a:t>
              </a:r>
              <a:endParaRPr lang="ru-RU" sz="1600" b="1" dirty="0"/>
            </a:p>
          </p:txBody>
        </p:sp>
        <p:sp>
          <p:nvSpPr>
            <p:cNvPr id="20" name="Ромб 19"/>
            <p:cNvSpPr/>
            <p:nvPr/>
          </p:nvSpPr>
          <p:spPr>
            <a:xfrm>
              <a:off x="3981526" y="4893281"/>
              <a:ext cx="2144217" cy="426435"/>
            </a:xfrm>
            <a:prstGeom prst="diamond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Соли мало?</a:t>
              </a:r>
              <a:endParaRPr lang="ru-RU" sz="1600" b="1" dirty="0"/>
            </a:p>
          </p:txBody>
        </p:sp>
        <p:cxnSp>
          <p:nvCxnSpPr>
            <p:cNvPr id="21" name="Прямая соединительная линия 20"/>
            <p:cNvCxnSpPr>
              <a:stCxn id="20" idx="1"/>
            </p:cNvCxnSpPr>
            <p:nvPr/>
          </p:nvCxnSpPr>
          <p:spPr>
            <a:xfrm flipH="1" flipV="1">
              <a:off x="3330443" y="5106498"/>
              <a:ext cx="651083" cy="1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2" name="Прямая соединительная линия 21"/>
            <p:cNvCxnSpPr>
              <a:stCxn id="20" idx="3"/>
            </p:cNvCxnSpPr>
            <p:nvPr/>
          </p:nvCxnSpPr>
          <p:spPr>
            <a:xfrm flipV="1">
              <a:off x="6125742" y="5106498"/>
              <a:ext cx="462482" cy="1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3330443" y="5106499"/>
              <a:ext cx="0" cy="21321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2627784" y="5319717"/>
              <a:ext cx="1314114" cy="550999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Добавляем соль</a:t>
              </a:r>
              <a:endParaRPr lang="ru-RU" sz="1600" b="1" dirty="0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6588224" y="5106499"/>
              <a:ext cx="0" cy="916877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5031285" y="6023377"/>
              <a:ext cx="1556939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0" name="Прямая соединительная линия 29"/>
            <p:cNvCxnSpPr>
              <a:stCxn id="24" idx="2"/>
            </p:cNvCxnSpPr>
            <p:nvPr/>
          </p:nvCxnSpPr>
          <p:spPr>
            <a:xfrm>
              <a:off x="3284841" y="5870716"/>
              <a:ext cx="0" cy="15266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2267744" y="6023377"/>
              <a:ext cx="1062699" cy="0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2267744" y="4393664"/>
              <a:ext cx="0" cy="1629713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2267744" y="4393664"/>
              <a:ext cx="2763541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5017884" y="3212976"/>
              <a:ext cx="11991" cy="279785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330443" y="4783414"/>
              <a:ext cx="651083" cy="36933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b="1" dirty="0" smtClean="0"/>
                <a:t>Да </a:t>
              </a:r>
              <a:endParaRPr lang="ru-RU" b="1" dirty="0"/>
            </a:p>
          </p:txBody>
        </p:sp>
        <p:cxnSp>
          <p:nvCxnSpPr>
            <p:cNvPr id="46" name="Прямая соединительная линия 45"/>
            <p:cNvCxnSpPr>
              <a:stCxn id="9" idx="2"/>
            </p:cNvCxnSpPr>
            <p:nvPr/>
          </p:nvCxnSpPr>
          <p:spPr>
            <a:xfrm>
              <a:off x="5041644" y="3841866"/>
              <a:ext cx="11991" cy="147007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48" name="Прямая соединительная линия 47"/>
            <p:cNvCxnSpPr>
              <a:stCxn id="10" idx="2"/>
            </p:cNvCxnSpPr>
            <p:nvPr/>
          </p:nvCxnSpPr>
          <p:spPr>
            <a:xfrm>
              <a:off x="5041645" y="4325798"/>
              <a:ext cx="11990" cy="135733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51" name="Прямая соединительная линия 50"/>
            <p:cNvCxnSpPr>
              <a:endCxn id="20" idx="0"/>
            </p:cNvCxnSpPr>
            <p:nvPr/>
          </p:nvCxnSpPr>
          <p:spPr>
            <a:xfrm>
              <a:off x="5041645" y="4798456"/>
              <a:ext cx="11990" cy="94825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6156723" y="4708615"/>
              <a:ext cx="651083" cy="369332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b="1" dirty="0" smtClean="0"/>
                <a:t>Нет </a:t>
              </a:r>
              <a:endParaRPr lang="ru-RU" b="1" dirty="0"/>
            </a:p>
          </p:txBody>
        </p:sp>
      </p:grp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56376" y="5805264"/>
            <a:ext cx="936104" cy="836712"/>
          </a:xfrm>
          <a:prstGeom prst="actionButtonHome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8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692696"/>
            <a:ext cx="6768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Спасибо за работу!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71719"/>
            <a:ext cx="7848872" cy="5360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06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 алгоритма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Arial Black" panose="020B0A04020102020204" pitchFamily="34" charset="0"/>
              </a:rPr>
              <a:t>Наберите номер квартиры. </a:t>
            </a:r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latin typeface="Arial Black" panose="020B0A04020102020204" pitchFamily="34" charset="0"/>
              </a:rPr>
              <a:t>2. Нажмите кнопку «Вызов». </a:t>
            </a:r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latin typeface="Arial Black" panose="020B0A04020102020204" pitchFamily="34" charset="0"/>
              </a:rPr>
              <a:t>3. Услышав прерывистый сигнал, ждите ответа. </a:t>
            </a:r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latin typeface="Arial Black" panose="020B0A04020102020204" pitchFamily="34" charset="0"/>
              </a:rPr>
              <a:t>4. Услышав ответ, говорите. </a:t>
            </a:r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latin typeface="Arial Black" panose="020B0A04020102020204" pitchFamily="34" charset="0"/>
              </a:rPr>
              <a:t>5. Услышав звуковой сигнал — входите. 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55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Что такое алгоритм?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3600" b="1" u="sng" dirty="0" smtClean="0">
                <a:latin typeface="Arial Black" panose="020B0A04020102020204" pitchFamily="34" charset="0"/>
              </a:rPr>
              <a:t>Алгоритм</a:t>
            </a:r>
            <a:r>
              <a:rPr lang="ru-RU" b="1" dirty="0" smtClean="0">
                <a:latin typeface="Arial Black" panose="020B0A04020102020204" pitchFamily="34" charset="0"/>
              </a:rPr>
              <a:t>–</a:t>
            </a:r>
            <a:r>
              <a:rPr lang="en-US" b="1" dirty="0" smtClean="0">
                <a:latin typeface="Arial Black" panose="020B0A04020102020204" pitchFamily="34" charset="0"/>
              </a:rPr>
              <a:t>                                         </a:t>
            </a:r>
            <a:r>
              <a:rPr lang="ru-RU" b="1" dirty="0" smtClean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это </a:t>
            </a:r>
            <a:r>
              <a:rPr lang="ru-RU" b="1" dirty="0" smtClean="0">
                <a:latin typeface="Arial Black" panose="020B0A04020102020204" pitchFamily="34" charset="0"/>
              </a:rPr>
              <a:t>последовательность </a:t>
            </a:r>
            <a:r>
              <a:rPr lang="ru-RU" b="1" dirty="0">
                <a:latin typeface="Arial Black" panose="020B0A04020102020204" pitchFamily="34" charset="0"/>
              </a:rPr>
              <a:t>команд (предписаний, инструкций) некоторому исполнителю, выполнение которых приводит к получению конечного </a:t>
            </a:r>
            <a:r>
              <a:rPr lang="ru-RU" b="1" dirty="0" smtClean="0">
                <a:latin typeface="Arial Black" panose="020B0A04020102020204" pitchFamily="34" charset="0"/>
              </a:rPr>
              <a:t>результата </a:t>
            </a:r>
            <a:r>
              <a:rPr lang="ru-RU" b="1" dirty="0">
                <a:latin typeface="Arial Black" panose="020B0A04020102020204" pitchFamily="34" charset="0"/>
              </a:rPr>
              <a:t>(достижению цели</a:t>
            </a:r>
            <a:r>
              <a:rPr lang="ru-RU" b="1" dirty="0" smtClean="0">
                <a:latin typeface="Arial Black" panose="020B0A04020102020204" pitchFamily="34" charset="0"/>
              </a:rPr>
              <a:t>).</a:t>
            </a:r>
            <a:endParaRPr lang="en-US" b="1" dirty="0" smtClean="0"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endParaRPr lang="ru-RU" b="1" dirty="0" smtClean="0"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3600" b="1" u="sng" dirty="0" smtClean="0">
                <a:latin typeface="Arial Black" panose="020B0A04020102020204" pitchFamily="34" charset="0"/>
              </a:rPr>
              <a:t>Алгоритмизация</a:t>
            </a:r>
            <a:r>
              <a:rPr lang="ru-RU" b="1" i="1" dirty="0" smtClean="0">
                <a:latin typeface="Arial Black" panose="020B0A04020102020204" pitchFamily="34" charset="0"/>
              </a:rPr>
              <a:t> — </a:t>
            </a:r>
            <a:r>
              <a:rPr lang="ru-RU" b="1" dirty="0" smtClean="0">
                <a:latin typeface="Arial Black" panose="020B0A04020102020204" pitchFamily="34" charset="0"/>
              </a:rPr>
              <a:t>процесс разработки алгоритма (плана действий) для решения задачи.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29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 smtClean="0">
                <a:latin typeface="Arial Black" panose="020B0A04020102020204" pitchFamily="34" charset="0"/>
              </a:rPr>
              <a:t>Примеры алгоритмов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Подойти к пешеходному переходу</a:t>
            </a:r>
          </a:p>
          <a:p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b="1" dirty="0" smtClean="0">
                <a:latin typeface="Arial Black" panose="020B0A04020102020204" pitchFamily="34" charset="0"/>
              </a:rPr>
              <a:t>Дождаться зеленого света на светофоре</a:t>
            </a:r>
          </a:p>
          <a:p>
            <a:pPr marL="0" indent="0">
              <a:buNone/>
            </a:pPr>
            <a:endParaRPr lang="ru-RU" b="1" dirty="0" smtClean="0">
              <a:latin typeface="Arial Black" panose="020B0A04020102020204" pitchFamily="34" charset="0"/>
            </a:endParaRPr>
          </a:p>
          <a:p>
            <a:r>
              <a:rPr lang="ru-RU" b="1" dirty="0" smtClean="0">
                <a:latin typeface="Arial Black" panose="020B0A04020102020204" pitchFamily="34" charset="0"/>
              </a:rPr>
              <a:t>Перейти дорогу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3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Примеры алгоритмов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Рецептура бисквитного теста без подогрева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663897"/>
              </p:ext>
            </p:extLst>
          </p:nvPr>
        </p:nvGraphicFramePr>
        <p:xfrm>
          <a:off x="611560" y="2636912"/>
          <a:ext cx="7560840" cy="3658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3456384"/>
              </a:tblGrid>
              <a:tr h="56406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Продукты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Количество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56406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Мука пшеничная, </a:t>
                      </a: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ст.л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8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56406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Сахарный песок, </a:t>
                      </a: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ст.л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8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56406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Яичный желток, </a:t>
                      </a: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шт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15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56406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Яичный белок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56406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Выход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пшеничных изделий, г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800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92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anose="020B0A04020102020204" pitchFamily="34" charset="0"/>
              </a:rPr>
              <a:t>Примеры алгоритмов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Белки отделяют от желтков. Венчиком растирают желтки с сахаром до тех пор пока, не исчезнут крупинки сахара, и взбивают массу до увеличения ее объема в 2-3 раза. В другой посуде взбивают венчиком белки  до увеличения объема в 4-5 раз, в конце взбивания постепенно добавляют сахар.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2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latin typeface="Arial Black" panose="020B0A04020102020204" pitchFamily="34" charset="0"/>
              </a:rPr>
              <a:t>Немного истории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11" y="-96838"/>
            <a:ext cx="2836182" cy="204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774" y="1944216"/>
            <a:ext cx="8430451" cy="49137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b="1" dirty="0">
                <a:latin typeface="Arial Black" panose="020B0A04020102020204" pitchFamily="34" charset="0"/>
              </a:rPr>
              <a:t>Появление алгоритмов связывают с зарождением математики. Более 1000 лет назад (825 г.) ученый из города Хорезма Абдулла </a:t>
            </a:r>
            <a:r>
              <a:rPr lang="ru-RU" b="1" dirty="0" smtClean="0">
                <a:latin typeface="Arial Black" panose="020B0A04020102020204" pitchFamily="34" charset="0"/>
              </a:rPr>
              <a:t>Мухаммед </a:t>
            </a:r>
            <a:r>
              <a:rPr lang="ru-RU" b="1" dirty="0">
                <a:latin typeface="Arial Black" panose="020B0A04020102020204" pitchFamily="34" charset="0"/>
              </a:rPr>
              <a:t>бен Муса аль-Хорезми создал книгу по математике, в которой описал способы выполнения арифметических действий над многозначными числами. Эти способы и сейчас изучают в школе. Само слово «алгоритм» возникло в Европе после перевода на латынь книги этого среднеазиатского математика, в которой его имя писалось как «Алгоритмы». «Так говорил </a:t>
            </a:r>
            <a:r>
              <a:rPr lang="ru-RU" b="1" dirty="0" err="1">
                <a:latin typeface="Arial Black" panose="020B0A04020102020204" pitchFamily="34" charset="0"/>
              </a:rPr>
              <a:t>Алгоритми</a:t>
            </a:r>
            <a:r>
              <a:rPr lang="ru-RU" b="1" dirty="0">
                <a:latin typeface="Arial Black" panose="020B0A04020102020204" pitchFamily="34" charset="0"/>
              </a:rPr>
              <a:t>», — начинали европейские ученые, ссылаясь на правила, предложенные Мухаммедом аль-Хорезми.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6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Рецепт приготовления гречневой каши на костре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ru-RU" dirty="0" smtClean="0"/>
              <a:t> - </a:t>
            </a:r>
            <a:r>
              <a:rPr lang="ru-RU" sz="4000" b="1" dirty="0" smtClean="0">
                <a:latin typeface="Arial Black" panose="020B0A04020102020204" pitchFamily="34" charset="0"/>
              </a:rPr>
              <a:t>Промойте </a:t>
            </a:r>
            <a:r>
              <a:rPr lang="ru-RU" sz="4000" b="1" dirty="0">
                <a:latin typeface="Arial Black" panose="020B0A04020102020204" pitchFamily="34" charset="0"/>
              </a:rPr>
              <a:t>крупу холодной водой и слейте воду.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- Налейте </a:t>
            </a:r>
            <a:r>
              <a:rPr lang="ru-RU" sz="4000" b="1" dirty="0">
                <a:latin typeface="Arial Black" panose="020B0A04020102020204" pitchFamily="34" charset="0"/>
              </a:rPr>
              <a:t>в котелок воды в два раза больше, чем объем крупы</a:t>
            </a:r>
            <a:r>
              <a:rPr lang="ru-RU" sz="4000" b="1" dirty="0" smtClean="0">
                <a:latin typeface="Arial Black" panose="020B0A04020102020204" pitchFamily="34" charset="0"/>
              </a:rPr>
              <a:t>.</a:t>
            </a:r>
            <a:r>
              <a:rPr lang="ru-RU" sz="4000" b="1" dirty="0">
                <a:latin typeface="Arial Black" panose="020B0A04020102020204" pitchFamily="34" charset="0"/>
              </a:rPr>
              <a:t/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- Установите </a:t>
            </a:r>
            <a:r>
              <a:rPr lang="ru-RU" sz="4000" b="1" dirty="0">
                <a:latin typeface="Arial Black" panose="020B0A04020102020204" pitchFamily="34" charset="0"/>
              </a:rPr>
              <a:t>котелок с водой над костром.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- Доведите </a:t>
            </a:r>
            <a:r>
              <a:rPr lang="ru-RU" sz="4000" b="1" dirty="0">
                <a:latin typeface="Arial Black" panose="020B0A04020102020204" pitchFamily="34" charset="0"/>
              </a:rPr>
              <a:t>воду до кипения.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 - В </a:t>
            </a:r>
            <a:r>
              <a:rPr lang="ru-RU" sz="4000" b="1" dirty="0">
                <a:latin typeface="Arial Black" panose="020B0A04020102020204" pitchFamily="34" charset="0"/>
              </a:rPr>
              <a:t>кипящую воду засыпьте крупу.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 -Добавьте </a:t>
            </a:r>
            <a:r>
              <a:rPr lang="ru-RU" sz="4000" b="1" dirty="0">
                <a:latin typeface="Arial Black" panose="020B0A04020102020204" pitchFamily="34" charset="0"/>
              </a:rPr>
              <a:t>соли по вкусу.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 - Дождитесь</a:t>
            </a:r>
            <a:r>
              <a:rPr lang="ru-RU" sz="4000" b="1" dirty="0">
                <a:latin typeface="Arial Black" panose="020B0A04020102020204" pitchFamily="34" charset="0"/>
              </a:rPr>
              <a:t>, когда жидкость на поверхности крупы исчезнет.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 smtClean="0">
                <a:latin typeface="Arial Black" panose="020B0A04020102020204" pitchFamily="34" charset="0"/>
              </a:rPr>
              <a:t>  - Накройте </a:t>
            </a:r>
            <a:r>
              <a:rPr lang="ru-RU" sz="4000" b="1" dirty="0">
                <a:latin typeface="Arial Black" panose="020B0A04020102020204" pitchFamily="34" charset="0"/>
              </a:rPr>
              <a:t>котелок крышкой. </a:t>
            </a:r>
            <a:endParaRPr lang="ru-RU" sz="4000" b="1" dirty="0" smtClean="0">
              <a:latin typeface="Arial Black" panose="020B0A04020102020204" pitchFamily="34" charset="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ru-RU" sz="4000" b="1" dirty="0" smtClean="0">
                <a:latin typeface="Arial Black" panose="020B0A04020102020204" pitchFamily="34" charset="0"/>
              </a:rPr>
              <a:t>  - Доведите </a:t>
            </a:r>
            <a:r>
              <a:rPr lang="ru-RU" sz="4000" b="1" dirty="0">
                <a:latin typeface="Arial Black" panose="020B0A04020102020204" pitchFamily="34" charset="0"/>
              </a:rPr>
              <a:t>кашу до готовности на медленном огне (10 минут).</a:t>
            </a:r>
          </a:p>
          <a:p>
            <a:endParaRPr lang="ru-RU" sz="4200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96336" y="6130851"/>
            <a:ext cx="1224136" cy="864096"/>
          </a:xfrm>
          <a:prstGeom prst="right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>
            <a:hlinkClick r:id="" action="ppaction://hlinkshowjump?jump=nextslide"/>
          </p:cNvPr>
          <p:cNvSpPr/>
          <p:nvPr/>
        </p:nvSpPr>
        <p:spPr>
          <a:xfrm>
            <a:off x="6637103" y="6168259"/>
            <a:ext cx="936104" cy="980728"/>
          </a:xfrm>
          <a:prstGeom prst="downArrow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0</TotalTime>
  <Words>579</Words>
  <Application>Microsoft Office PowerPoint</Application>
  <PresentationFormat>Экран (4:3)</PresentationFormat>
  <Paragraphs>150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Тема1</vt:lpstr>
      <vt:lpstr>Основы алгоритмизации</vt:lpstr>
      <vt:lpstr>Алгоритм?   </vt:lpstr>
      <vt:lpstr>Пример алгоритма</vt:lpstr>
      <vt:lpstr>Что такое алгоритм?</vt:lpstr>
      <vt:lpstr>Примеры алгоритмов </vt:lpstr>
      <vt:lpstr>Примеры алгоритмов</vt:lpstr>
      <vt:lpstr>Примеры алгоритмов </vt:lpstr>
      <vt:lpstr>Немного истории</vt:lpstr>
      <vt:lpstr>Рецепт приготовления гречневой каши на костре</vt:lpstr>
      <vt:lpstr>Свойства алгоритмов</vt:lpstr>
      <vt:lpstr>Конечность.</vt:lpstr>
      <vt:lpstr>Определенность.</vt:lpstr>
      <vt:lpstr>Доступность.</vt:lpstr>
      <vt:lpstr>Массовость.</vt:lpstr>
      <vt:lpstr>Структура данных.</vt:lpstr>
      <vt:lpstr>Дискретность.</vt:lpstr>
      <vt:lpstr>Презентация PowerPoint</vt:lpstr>
      <vt:lpstr>Графический способ представления алгоритма</vt:lpstr>
      <vt:lpstr>Для отображения алгоритма в виде блок- схемы используется стандартный набор графических объектов (блоков)</vt:lpstr>
      <vt:lpstr>Разновидности алгоритмических конструкций</vt:lpstr>
      <vt:lpstr>Линейная конструкция .</vt:lpstr>
      <vt:lpstr>Пример линейной конструкции алгоритма</vt:lpstr>
      <vt:lpstr>Разветвляющаяся конструкция</vt:lpstr>
      <vt:lpstr>Пример разветвляющейся конструкции алгоритма</vt:lpstr>
      <vt:lpstr>Циклическая конструкция </vt:lpstr>
      <vt:lpstr>Пример циклической конструкции алгоритма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алгоритмизации</dc:title>
  <dc:creator>Ирина</dc:creator>
  <cp:lastModifiedBy>Ирина</cp:lastModifiedBy>
  <cp:revision>53</cp:revision>
  <dcterms:created xsi:type="dcterms:W3CDTF">2020-09-26T15:03:08Z</dcterms:created>
  <dcterms:modified xsi:type="dcterms:W3CDTF">2020-11-09T15:54:00Z</dcterms:modified>
</cp:coreProperties>
</file>